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13.xml" ContentType="application/vnd.openxmlformats-officedocument.themeOverride+xml"/>
  <Override PartName="/ppt/theme/themeOverride14.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9" r:id="rId3"/>
    <p:sldId id="261" r:id="rId4"/>
    <p:sldId id="262" r:id="rId5"/>
    <p:sldId id="258" r:id="rId6"/>
    <p:sldId id="266" r:id="rId7"/>
    <p:sldId id="260" r:id="rId8"/>
    <p:sldId id="267" r:id="rId9"/>
    <p:sldId id="268" r:id="rId10"/>
    <p:sldId id="269" r:id="rId11"/>
    <p:sldId id="270" r:id="rId12"/>
    <p:sldId id="263" r:id="rId13"/>
    <p:sldId id="271" r:id="rId14"/>
    <p:sldId id="273" r:id="rId15"/>
    <p:sldId id="264" r:id="rId16"/>
    <p:sldId id="265"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8E8E8"/>
    <a:srgbClr val="9FCCE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7" d="100"/>
          <a:sy n="67" d="100"/>
        </p:scale>
        <p:origin x="644"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04C46F-22E4-4A2F-AC80-058C1177B62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29BF28C-B888-491F-B675-DC71FEEDD3D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B6705A4-2854-4E5D-AB20-305ADEB9BAA6}"/>
              </a:ext>
            </a:extLst>
          </p:cNvPr>
          <p:cNvSpPr>
            <a:spLocks noGrp="1"/>
          </p:cNvSpPr>
          <p:nvPr>
            <p:ph type="dt" sz="half" idx="10"/>
          </p:nvPr>
        </p:nvSpPr>
        <p:spPr/>
        <p:txBody>
          <a:bodyPr/>
          <a:lstStyle/>
          <a:p>
            <a:fld id="{23141154-A6F8-4CD0-B193-6039492D86C7}" type="datetimeFigureOut">
              <a:rPr lang="en-US" smtClean="0"/>
              <a:t>7/2/2019</a:t>
            </a:fld>
            <a:endParaRPr lang="en-US"/>
          </a:p>
        </p:txBody>
      </p:sp>
      <p:sp>
        <p:nvSpPr>
          <p:cNvPr id="5" name="Footer Placeholder 4">
            <a:extLst>
              <a:ext uri="{FF2B5EF4-FFF2-40B4-BE49-F238E27FC236}">
                <a16:creationId xmlns:a16="http://schemas.microsoft.com/office/drawing/2014/main" id="{1A0E7AF9-6E26-4EDF-9AF9-BCE67FE637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6AB1F38-505C-4075-8EAE-FBFB9C506F0B}"/>
              </a:ext>
            </a:extLst>
          </p:cNvPr>
          <p:cNvSpPr>
            <a:spLocks noGrp="1"/>
          </p:cNvSpPr>
          <p:nvPr>
            <p:ph type="sldNum" sz="quarter" idx="12"/>
          </p:nvPr>
        </p:nvSpPr>
        <p:spPr/>
        <p:txBody>
          <a:bodyPr/>
          <a:lstStyle/>
          <a:p>
            <a:fld id="{5365216A-42A5-4086-AC22-1A4CC7B34DE2}" type="slidenum">
              <a:rPr lang="en-US" smtClean="0"/>
              <a:t>‹#›</a:t>
            </a:fld>
            <a:endParaRPr lang="en-US"/>
          </a:p>
        </p:txBody>
      </p:sp>
    </p:spTree>
    <p:extLst>
      <p:ext uri="{BB962C8B-B14F-4D97-AF65-F5344CB8AC3E}">
        <p14:creationId xmlns:p14="http://schemas.microsoft.com/office/powerpoint/2010/main" val="9183337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AF27F8-5B2C-462B-8E73-29DFEAEF8CC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2777199-8034-4226-A465-2BB64E7CAC2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B793E14-BC68-4348-8A93-1BF27F2B455E}"/>
              </a:ext>
            </a:extLst>
          </p:cNvPr>
          <p:cNvSpPr>
            <a:spLocks noGrp="1"/>
          </p:cNvSpPr>
          <p:nvPr>
            <p:ph type="dt" sz="half" idx="10"/>
          </p:nvPr>
        </p:nvSpPr>
        <p:spPr/>
        <p:txBody>
          <a:bodyPr/>
          <a:lstStyle/>
          <a:p>
            <a:fld id="{23141154-A6F8-4CD0-B193-6039492D86C7}" type="datetimeFigureOut">
              <a:rPr lang="en-US" smtClean="0"/>
              <a:t>7/2/2019</a:t>
            </a:fld>
            <a:endParaRPr lang="en-US"/>
          </a:p>
        </p:txBody>
      </p:sp>
      <p:sp>
        <p:nvSpPr>
          <p:cNvPr id="5" name="Footer Placeholder 4">
            <a:extLst>
              <a:ext uri="{FF2B5EF4-FFF2-40B4-BE49-F238E27FC236}">
                <a16:creationId xmlns:a16="http://schemas.microsoft.com/office/drawing/2014/main" id="{311B042D-7D74-4D47-A16E-E80F2F5EBC2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9FCDFE-C04D-4A8A-A264-556ACC5A25A7}"/>
              </a:ext>
            </a:extLst>
          </p:cNvPr>
          <p:cNvSpPr>
            <a:spLocks noGrp="1"/>
          </p:cNvSpPr>
          <p:nvPr>
            <p:ph type="sldNum" sz="quarter" idx="12"/>
          </p:nvPr>
        </p:nvSpPr>
        <p:spPr/>
        <p:txBody>
          <a:bodyPr/>
          <a:lstStyle/>
          <a:p>
            <a:fld id="{5365216A-42A5-4086-AC22-1A4CC7B34DE2}" type="slidenum">
              <a:rPr lang="en-US" smtClean="0"/>
              <a:t>‹#›</a:t>
            </a:fld>
            <a:endParaRPr lang="en-US"/>
          </a:p>
        </p:txBody>
      </p:sp>
    </p:spTree>
    <p:extLst>
      <p:ext uri="{BB962C8B-B14F-4D97-AF65-F5344CB8AC3E}">
        <p14:creationId xmlns:p14="http://schemas.microsoft.com/office/powerpoint/2010/main" val="22502162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8B84F3D-565C-43E1-950E-4A36D71B720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0736217-F443-4E0C-AD0A-14F5FC6AA8E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4452F7-B1E8-40B7-AF79-E371E3C637E9}"/>
              </a:ext>
            </a:extLst>
          </p:cNvPr>
          <p:cNvSpPr>
            <a:spLocks noGrp="1"/>
          </p:cNvSpPr>
          <p:nvPr>
            <p:ph type="dt" sz="half" idx="10"/>
          </p:nvPr>
        </p:nvSpPr>
        <p:spPr/>
        <p:txBody>
          <a:bodyPr/>
          <a:lstStyle/>
          <a:p>
            <a:fld id="{23141154-A6F8-4CD0-B193-6039492D86C7}" type="datetimeFigureOut">
              <a:rPr lang="en-US" smtClean="0"/>
              <a:t>7/2/2019</a:t>
            </a:fld>
            <a:endParaRPr lang="en-US"/>
          </a:p>
        </p:txBody>
      </p:sp>
      <p:sp>
        <p:nvSpPr>
          <p:cNvPr id="5" name="Footer Placeholder 4">
            <a:extLst>
              <a:ext uri="{FF2B5EF4-FFF2-40B4-BE49-F238E27FC236}">
                <a16:creationId xmlns:a16="http://schemas.microsoft.com/office/drawing/2014/main" id="{E302D217-E1DB-434A-831D-BB90E82483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2FE8E3B-0834-41C0-9693-9E80F0FA9CA9}"/>
              </a:ext>
            </a:extLst>
          </p:cNvPr>
          <p:cNvSpPr>
            <a:spLocks noGrp="1"/>
          </p:cNvSpPr>
          <p:nvPr>
            <p:ph type="sldNum" sz="quarter" idx="12"/>
          </p:nvPr>
        </p:nvSpPr>
        <p:spPr/>
        <p:txBody>
          <a:bodyPr/>
          <a:lstStyle/>
          <a:p>
            <a:fld id="{5365216A-42A5-4086-AC22-1A4CC7B34DE2}" type="slidenum">
              <a:rPr lang="en-US" smtClean="0"/>
              <a:t>‹#›</a:t>
            </a:fld>
            <a:endParaRPr lang="en-US"/>
          </a:p>
        </p:txBody>
      </p:sp>
    </p:spTree>
    <p:extLst>
      <p:ext uri="{BB962C8B-B14F-4D97-AF65-F5344CB8AC3E}">
        <p14:creationId xmlns:p14="http://schemas.microsoft.com/office/powerpoint/2010/main" val="4214090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22763F-4DF2-481A-9E60-537994DDF20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FD562D1-5AD1-41A1-9D79-97FD4971786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46B2361-1DF2-4582-AB5B-8DAEC56A9120}"/>
              </a:ext>
            </a:extLst>
          </p:cNvPr>
          <p:cNvSpPr>
            <a:spLocks noGrp="1"/>
          </p:cNvSpPr>
          <p:nvPr>
            <p:ph type="dt" sz="half" idx="10"/>
          </p:nvPr>
        </p:nvSpPr>
        <p:spPr/>
        <p:txBody>
          <a:bodyPr/>
          <a:lstStyle/>
          <a:p>
            <a:fld id="{23141154-A6F8-4CD0-B193-6039492D86C7}" type="datetimeFigureOut">
              <a:rPr lang="en-US" smtClean="0"/>
              <a:t>7/2/2019</a:t>
            </a:fld>
            <a:endParaRPr lang="en-US"/>
          </a:p>
        </p:txBody>
      </p:sp>
      <p:sp>
        <p:nvSpPr>
          <p:cNvPr id="5" name="Footer Placeholder 4">
            <a:extLst>
              <a:ext uri="{FF2B5EF4-FFF2-40B4-BE49-F238E27FC236}">
                <a16:creationId xmlns:a16="http://schemas.microsoft.com/office/drawing/2014/main" id="{60ECFE6C-892C-4E20-94FF-3A3E8FF8CD6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5E65342-2A74-40B1-A085-A566A81C95A5}"/>
              </a:ext>
            </a:extLst>
          </p:cNvPr>
          <p:cNvSpPr>
            <a:spLocks noGrp="1"/>
          </p:cNvSpPr>
          <p:nvPr>
            <p:ph type="sldNum" sz="quarter" idx="12"/>
          </p:nvPr>
        </p:nvSpPr>
        <p:spPr/>
        <p:txBody>
          <a:bodyPr/>
          <a:lstStyle/>
          <a:p>
            <a:fld id="{5365216A-42A5-4086-AC22-1A4CC7B34DE2}" type="slidenum">
              <a:rPr lang="en-US" smtClean="0"/>
              <a:t>‹#›</a:t>
            </a:fld>
            <a:endParaRPr lang="en-US"/>
          </a:p>
        </p:txBody>
      </p:sp>
    </p:spTree>
    <p:extLst>
      <p:ext uri="{BB962C8B-B14F-4D97-AF65-F5344CB8AC3E}">
        <p14:creationId xmlns:p14="http://schemas.microsoft.com/office/powerpoint/2010/main" val="2458950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D62FA0-A17D-4455-82F5-46E78A491E7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C94805A-45D3-4836-9C14-FE4437A0CC5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5F55D59-A247-4D0B-8451-B24004ADAECC}"/>
              </a:ext>
            </a:extLst>
          </p:cNvPr>
          <p:cNvSpPr>
            <a:spLocks noGrp="1"/>
          </p:cNvSpPr>
          <p:nvPr>
            <p:ph type="dt" sz="half" idx="10"/>
          </p:nvPr>
        </p:nvSpPr>
        <p:spPr/>
        <p:txBody>
          <a:bodyPr/>
          <a:lstStyle/>
          <a:p>
            <a:fld id="{23141154-A6F8-4CD0-B193-6039492D86C7}" type="datetimeFigureOut">
              <a:rPr lang="en-US" smtClean="0"/>
              <a:t>7/2/2019</a:t>
            </a:fld>
            <a:endParaRPr lang="en-US"/>
          </a:p>
        </p:txBody>
      </p:sp>
      <p:sp>
        <p:nvSpPr>
          <p:cNvPr id="5" name="Footer Placeholder 4">
            <a:extLst>
              <a:ext uri="{FF2B5EF4-FFF2-40B4-BE49-F238E27FC236}">
                <a16:creationId xmlns:a16="http://schemas.microsoft.com/office/drawing/2014/main" id="{5A8EAF3C-7008-42CF-A60B-2D5A612CFD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91F202-DB36-473B-969C-3820AF7ACCCD}"/>
              </a:ext>
            </a:extLst>
          </p:cNvPr>
          <p:cNvSpPr>
            <a:spLocks noGrp="1"/>
          </p:cNvSpPr>
          <p:nvPr>
            <p:ph type="sldNum" sz="quarter" idx="12"/>
          </p:nvPr>
        </p:nvSpPr>
        <p:spPr/>
        <p:txBody>
          <a:bodyPr/>
          <a:lstStyle/>
          <a:p>
            <a:fld id="{5365216A-42A5-4086-AC22-1A4CC7B34DE2}" type="slidenum">
              <a:rPr lang="en-US" smtClean="0"/>
              <a:t>‹#›</a:t>
            </a:fld>
            <a:endParaRPr lang="en-US"/>
          </a:p>
        </p:txBody>
      </p:sp>
    </p:spTree>
    <p:extLst>
      <p:ext uri="{BB962C8B-B14F-4D97-AF65-F5344CB8AC3E}">
        <p14:creationId xmlns:p14="http://schemas.microsoft.com/office/powerpoint/2010/main" val="38271013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F7A32-6A97-4633-B9B3-1689B433F81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7C24B7B-32A4-4907-8D70-A6792E53106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CD1EB18-B408-455D-8E05-A5C7BA31CF9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D9B2418-984C-4CCE-A7C5-9647E1223FC0}"/>
              </a:ext>
            </a:extLst>
          </p:cNvPr>
          <p:cNvSpPr>
            <a:spLocks noGrp="1"/>
          </p:cNvSpPr>
          <p:nvPr>
            <p:ph type="dt" sz="half" idx="10"/>
          </p:nvPr>
        </p:nvSpPr>
        <p:spPr/>
        <p:txBody>
          <a:bodyPr/>
          <a:lstStyle/>
          <a:p>
            <a:fld id="{23141154-A6F8-4CD0-B193-6039492D86C7}" type="datetimeFigureOut">
              <a:rPr lang="en-US" smtClean="0"/>
              <a:t>7/2/2019</a:t>
            </a:fld>
            <a:endParaRPr lang="en-US"/>
          </a:p>
        </p:txBody>
      </p:sp>
      <p:sp>
        <p:nvSpPr>
          <p:cNvPr id="6" name="Footer Placeholder 5">
            <a:extLst>
              <a:ext uri="{FF2B5EF4-FFF2-40B4-BE49-F238E27FC236}">
                <a16:creationId xmlns:a16="http://schemas.microsoft.com/office/drawing/2014/main" id="{E34489D1-2B0D-4308-8B1C-3499BACC740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C836797-BFB7-421E-A98D-6384695D62EB}"/>
              </a:ext>
            </a:extLst>
          </p:cNvPr>
          <p:cNvSpPr>
            <a:spLocks noGrp="1"/>
          </p:cNvSpPr>
          <p:nvPr>
            <p:ph type="sldNum" sz="quarter" idx="12"/>
          </p:nvPr>
        </p:nvSpPr>
        <p:spPr/>
        <p:txBody>
          <a:bodyPr/>
          <a:lstStyle/>
          <a:p>
            <a:fld id="{5365216A-42A5-4086-AC22-1A4CC7B34DE2}" type="slidenum">
              <a:rPr lang="en-US" smtClean="0"/>
              <a:t>‹#›</a:t>
            </a:fld>
            <a:endParaRPr lang="en-US"/>
          </a:p>
        </p:txBody>
      </p:sp>
    </p:spTree>
    <p:extLst>
      <p:ext uri="{BB962C8B-B14F-4D97-AF65-F5344CB8AC3E}">
        <p14:creationId xmlns:p14="http://schemas.microsoft.com/office/powerpoint/2010/main" val="3196774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CA1A9B-342F-44B2-A6AD-E584A27032F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656DED4-4BFB-4ACB-8E52-920CB5D174B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BF6BDBD-ABEC-482E-B00A-32F0DFF4B9B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3119979-FC9C-4A01-9707-B495F6B718F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B240B47-2E9B-41A7-AF31-D35AAFDDC5B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60F86E8-0B65-4BD3-9153-F4B24523C352}"/>
              </a:ext>
            </a:extLst>
          </p:cNvPr>
          <p:cNvSpPr>
            <a:spLocks noGrp="1"/>
          </p:cNvSpPr>
          <p:nvPr>
            <p:ph type="dt" sz="half" idx="10"/>
          </p:nvPr>
        </p:nvSpPr>
        <p:spPr/>
        <p:txBody>
          <a:bodyPr/>
          <a:lstStyle/>
          <a:p>
            <a:fld id="{23141154-A6F8-4CD0-B193-6039492D86C7}" type="datetimeFigureOut">
              <a:rPr lang="en-US" smtClean="0"/>
              <a:t>7/2/2019</a:t>
            </a:fld>
            <a:endParaRPr lang="en-US"/>
          </a:p>
        </p:txBody>
      </p:sp>
      <p:sp>
        <p:nvSpPr>
          <p:cNvPr id="8" name="Footer Placeholder 7">
            <a:extLst>
              <a:ext uri="{FF2B5EF4-FFF2-40B4-BE49-F238E27FC236}">
                <a16:creationId xmlns:a16="http://schemas.microsoft.com/office/drawing/2014/main" id="{F74BD6F3-CB0F-40DB-9672-4A487E03D69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FEE6349-5391-4B8A-B083-263F08122EFF}"/>
              </a:ext>
            </a:extLst>
          </p:cNvPr>
          <p:cNvSpPr>
            <a:spLocks noGrp="1"/>
          </p:cNvSpPr>
          <p:nvPr>
            <p:ph type="sldNum" sz="quarter" idx="12"/>
          </p:nvPr>
        </p:nvSpPr>
        <p:spPr/>
        <p:txBody>
          <a:bodyPr/>
          <a:lstStyle/>
          <a:p>
            <a:fld id="{5365216A-42A5-4086-AC22-1A4CC7B34DE2}" type="slidenum">
              <a:rPr lang="en-US" smtClean="0"/>
              <a:t>‹#›</a:t>
            </a:fld>
            <a:endParaRPr lang="en-US"/>
          </a:p>
        </p:txBody>
      </p:sp>
    </p:spTree>
    <p:extLst>
      <p:ext uri="{BB962C8B-B14F-4D97-AF65-F5344CB8AC3E}">
        <p14:creationId xmlns:p14="http://schemas.microsoft.com/office/powerpoint/2010/main" val="19825768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BFFBA0-DFE3-45A2-8B1D-55EAEF107ED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9091E7B-58C0-466E-A02C-EB6BCF4032C8}"/>
              </a:ext>
            </a:extLst>
          </p:cNvPr>
          <p:cNvSpPr>
            <a:spLocks noGrp="1"/>
          </p:cNvSpPr>
          <p:nvPr>
            <p:ph type="dt" sz="half" idx="10"/>
          </p:nvPr>
        </p:nvSpPr>
        <p:spPr/>
        <p:txBody>
          <a:bodyPr/>
          <a:lstStyle/>
          <a:p>
            <a:fld id="{23141154-A6F8-4CD0-B193-6039492D86C7}" type="datetimeFigureOut">
              <a:rPr lang="en-US" smtClean="0"/>
              <a:t>7/2/2019</a:t>
            </a:fld>
            <a:endParaRPr lang="en-US"/>
          </a:p>
        </p:txBody>
      </p:sp>
      <p:sp>
        <p:nvSpPr>
          <p:cNvPr id="4" name="Footer Placeholder 3">
            <a:extLst>
              <a:ext uri="{FF2B5EF4-FFF2-40B4-BE49-F238E27FC236}">
                <a16:creationId xmlns:a16="http://schemas.microsoft.com/office/drawing/2014/main" id="{8954ADA5-CCA6-4F58-95B3-425CD0868FD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19D2FBF-47CB-4CE6-9799-5992798E37EF}"/>
              </a:ext>
            </a:extLst>
          </p:cNvPr>
          <p:cNvSpPr>
            <a:spLocks noGrp="1"/>
          </p:cNvSpPr>
          <p:nvPr>
            <p:ph type="sldNum" sz="quarter" idx="12"/>
          </p:nvPr>
        </p:nvSpPr>
        <p:spPr/>
        <p:txBody>
          <a:bodyPr/>
          <a:lstStyle/>
          <a:p>
            <a:fld id="{5365216A-42A5-4086-AC22-1A4CC7B34DE2}" type="slidenum">
              <a:rPr lang="en-US" smtClean="0"/>
              <a:t>‹#›</a:t>
            </a:fld>
            <a:endParaRPr lang="en-US"/>
          </a:p>
        </p:txBody>
      </p:sp>
    </p:spTree>
    <p:extLst>
      <p:ext uri="{BB962C8B-B14F-4D97-AF65-F5344CB8AC3E}">
        <p14:creationId xmlns:p14="http://schemas.microsoft.com/office/powerpoint/2010/main" val="13811736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FCB2B8-CCA2-4854-9962-3F895958403F}"/>
              </a:ext>
            </a:extLst>
          </p:cNvPr>
          <p:cNvSpPr>
            <a:spLocks noGrp="1"/>
          </p:cNvSpPr>
          <p:nvPr>
            <p:ph type="dt" sz="half" idx="10"/>
          </p:nvPr>
        </p:nvSpPr>
        <p:spPr/>
        <p:txBody>
          <a:bodyPr/>
          <a:lstStyle/>
          <a:p>
            <a:fld id="{23141154-A6F8-4CD0-B193-6039492D86C7}" type="datetimeFigureOut">
              <a:rPr lang="en-US" smtClean="0"/>
              <a:t>7/2/2019</a:t>
            </a:fld>
            <a:endParaRPr lang="en-US"/>
          </a:p>
        </p:txBody>
      </p:sp>
      <p:sp>
        <p:nvSpPr>
          <p:cNvPr id="3" name="Footer Placeholder 2">
            <a:extLst>
              <a:ext uri="{FF2B5EF4-FFF2-40B4-BE49-F238E27FC236}">
                <a16:creationId xmlns:a16="http://schemas.microsoft.com/office/drawing/2014/main" id="{D672252E-F869-4181-9695-C67E0E8FEDF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FFD5EF8-5FCE-490F-BA9E-2638C2B493BD}"/>
              </a:ext>
            </a:extLst>
          </p:cNvPr>
          <p:cNvSpPr>
            <a:spLocks noGrp="1"/>
          </p:cNvSpPr>
          <p:nvPr>
            <p:ph type="sldNum" sz="quarter" idx="12"/>
          </p:nvPr>
        </p:nvSpPr>
        <p:spPr/>
        <p:txBody>
          <a:bodyPr/>
          <a:lstStyle/>
          <a:p>
            <a:fld id="{5365216A-42A5-4086-AC22-1A4CC7B34DE2}" type="slidenum">
              <a:rPr lang="en-US" smtClean="0"/>
              <a:t>‹#›</a:t>
            </a:fld>
            <a:endParaRPr lang="en-US"/>
          </a:p>
        </p:txBody>
      </p:sp>
    </p:spTree>
    <p:extLst>
      <p:ext uri="{BB962C8B-B14F-4D97-AF65-F5344CB8AC3E}">
        <p14:creationId xmlns:p14="http://schemas.microsoft.com/office/powerpoint/2010/main" val="21540657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EA455E-34CF-49FE-8C0A-290E3671CBC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6A4F4B7-1C52-4578-8126-0D5B5918523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B086354-E251-47F9-8BA6-BA5C4A38299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3D12F94-BD2E-407C-A4D4-A75FECC11343}"/>
              </a:ext>
            </a:extLst>
          </p:cNvPr>
          <p:cNvSpPr>
            <a:spLocks noGrp="1"/>
          </p:cNvSpPr>
          <p:nvPr>
            <p:ph type="dt" sz="half" idx="10"/>
          </p:nvPr>
        </p:nvSpPr>
        <p:spPr/>
        <p:txBody>
          <a:bodyPr/>
          <a:lstStyle/>
          <a:p>
            <a:fld id="{23141154-A6F8-4CD0-B193-6039492D86C7}" type="datetimeFigureOut">
              <a:rPr lang="en-US" smtClean="0"/>
              <a:t>7/2/2019</a:t>
            </a:fld>
            <a:endParaRPr lang="en-US"/>
          </a:p>
        </p:txBody>
      </p:sp>
      <p:sp>
        <p:nvSpPr>
          <p:cNvPr id="6" name="Footer Placeholder 5">
            <a:extLst>
              <a:ext uri="{FF2B5EF4-FFF2-40B4-BE49-F238E27FC236}">
                <a16:creationId xmlns:a16="http://schemas.microsoft.com/office/drawing/2014/main" id="{8A8A539A-6B2A-4151-8C07-4471F619EEF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1C14B6-23B6-4D2E-857A-1A21D99B58DB}"/>
              </a:ext>
            </a:extLst>
          </p:cNvPr>
          <p:cNvSpPr>
            <a:spLocks noGrp="1"/>
          </p:cNvSpPr>
          <p:nvPr>
            <p:ph type="sldNum" sz="quarter" idx="12"/>
          </p:nvPr>
        </p:nvSpPr>
        <p:spPr/>
        <p:txBody>
          <a:bodyPr/>
          <a:lstStyle/>
          <a:p>
            <a:fld id="{5365216A-42A5-4086-AC22-1A4CC7B34DE2}" type="slidenum">
              <a:rPr lang="en-US" smtClean="0"/>
              <a:t>‹#›</a:t>
            </a:fld>
            <a:endParaRPr lang="en-US"/>
          </a:p>
        </p:txBody>
      </p:sp>
    </p:spTree>
    <p:extLst>
      <p:ext uri="{BB962C8B-B14F-4D97-AF65-F5344CB8AC3E}">
        <p14:creationId xmlns:p14="http://schemas.microsoft.com/office/powerpoint/2010/main" val="19841260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113E04-E10C-45C1-8681-516C7522DBC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E4A5F03-FB2B-41F6-AC96-1BD7335250A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A93B073-21C4-4EDA-97AF-863CD5C99F0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0E63006-EB92-47A5-A870-14714513E1E1}"/>
              </a:ext>
            </a:extLst>
          </p:cNvPr>
          <p:cNvSpPr>
            <a:spLocks noGrp="1"/>
          </p:cNvSpPr>
          <p:nvPr>
            <p:ph type="dt" sz="half" idx="10"/>
          </p:nvPr>
        </p:nvSpPr>
        <p:spPr/>
        <p:txBody>
          <a:bodyPr/>
          <a:lstStyle/>
          <a:p>
            <a:fld id="{23141154-A6F8-4CD0-B193-6039492D86C7}" type="datetimeFigureOut">
              <a:rPr lang="en-US" smtClean="0"/>
              <a:t>7/2/2019</a:t>
            </a:fld>
            <a:endParaRPr lang="en-US"/>
          </a:p>
        </p:txBody>
      </p:sp>
      <p:sp>
        <p:nvSpPr>
          <p:cNvPr id="6" name="Footer Placeholder 5">
            <a:extLst>
              <a:ext uri="{FF2B5EF4-FFF2-40B4-BE49-F238E27FC236}">
                <a16:creationId xmlns:a16="http://schemas.microsoft.com/office/drawing/2014/main" id="{1A2F1083-D3D6-4C65-8980-270BA6AA413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26B632E-1660-427F-9730-B4E4E329211B}"/>
              </a:ext>
            </a:extLst>
          </p:cNvPr>
          <p:cNvSpPr>
            <a:spLocks noGrp="1"/>
          </p:cNvSpPr>
          <p:nvPr>
            <p:ph type="sldNum" sz="quarter" idx="12"/>
          </p:nvPr>
        </p:nvSpPr>
        <p:spPr/>
        <p:txBody>
          <a:bodyPr/>
          <a:lstStyle/>
          <a:p>
            <a:fld id="{5365216A-42A5-4086-AC22-1A4CC7B34DE2}" type="slidenum">
              <a:rPr lang="en-US" smtClean="0"/>
              <a:t>‹#›</a:t>
            </a:fld>
            <a:endParaRPr lang="en-US"/>
          </a:p>
        </p:txBody>
      </p:sp>
    </p:spTree>
    <p:extLst>
      <p:ext uri="{BB962C8B-B14F-4D97-AF65-F5344CB8AC3E}">
        <p14:creationId xmlns:p14="http://schemas.microsoft.com/office/powerpoint/2010/main" val="24552925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620BCF1-A492-44A2-B060-030F76F9AAD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80D907C-186A-42F0-AD25-C6658001AB6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392EFD5-F718-40AA-A548-2934A929499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3141154-A6F8-4CD0-B193-6039492D86C7}" type="datetimeFigureOut">
              <a:rPr lang="en-US" smtClean="0"/>
              <a:t>7/2/2019</a:t>
            </a:fld>
            <a:endParaRPr lang="en-US"/>
          </a:p>
        </p:txBody>
      </p:sp>
      <p:sp>
        <p:nvSpPr>
          <p:cNvPr id="5" name="Footer Placeholder 4">
            <a:extLst>
              <a:ext uri="{FF2B5EF4-FFF2-40B4-BE49-F238E27FC236}">
                <a16:creationId xmlns:a16="http://schemas.microsoft.com/office/drawing/2014/main" id="{E12BC980-CA72-4DF6-A94B-AADC214233B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6D5BDDF-8D41-40A8-972D-DCAB3846CF1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365216A-42A5-4086-AC22-1A4CC7B34DE2}" type="slidenum">
              <a:rPr lang="en-US" smtClean="0"/>
              <a:t>‹#›</a:t>
            </a:fld>
            <a:endParaRPr lang="en-US"/>
          </a:p>
        </p:txBody>
      </p:sp>
    </p:spTree>
    <p:extLst>
      <p:ext uri="{BB962C8B-B14F-4D97-AF65-F5344CB8AC3E}">
        <p14:creationId xmlns:p14="http://schemas.microsoft.com/office/powerpoint/2010/main" val="83791525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slideLayout" Target="../slideLayouts/slideLayout2.xml"/><Relationship Id="rId1" Type="http://schemas.openxmlformats.org/officeDocument/2006/relationships/themeOverride" Target="../theme/themeOverride9.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10.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slideLayout" Target="../slideLayouts/slideLayout7.xml"/><Relationship Id="rId1" Type="http://schemas.openxmlformats.org/officeDocument/2006/relationships/themeOverride" Target="../theme/themeOverride11.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slideLayout" Target="../slideLayouts/slideLayout8.xml"/><Relationship Id="rId1" Type="http://schemas.openxmlformats.org/officeDocument/2006/relationships/themeOverride" Target="../theme/themeOverride12.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13.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14.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hemeOverride" Target="../theme/themeOverride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themeOverride" Target="../theme/themeOverride2.xml"/><Relationship Id="rId4" Type="http://schemas.openxmlformats.org/officeDocument/2006/relationships/hyperlink" Target="https://data.cityofchicago.org/" TargetMode="Externa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3.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4.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4.xml"/><Relationship Id="rId1" Type="http://schemas.openxmlformats.org/officeDocument/2006/relationships/themeOverride" Target="../theme/themeOverride5.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themeOverride" Target="../theme/themeOverride6.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Layout" Target="../slideLayouts/slideLayout2.xml"/><Relationship Id="rId1" Type="http://schemas.openxmlformats.org/officeDocument/2006/relationships/themeOverride" Target="../theme/themeOverride7.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Layout" Target="../slideLayouts/slideLayout4.xml"/><Relationship Id="rId1" Type="http://schemas.openxmlformats.org/officeDocument/2006/relationships/themeOverride" Target="../theme/themeOverride8.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close up of a map&#10;&#10;Description automatically generated">
            <a:extLst>
              <a:ext uri="{FF2B5EF4-FFF2-40B4-BE49-F238E27FC236}">
                <a16:creationId xmlns:a16="http://schemas.microsoft.com/office/drawing/2014/main" id="{9EFA7347-5734-41BC-85A6-843361A93463}"/>
              </a:ext>
            </a:extLst>
          </p:cNvPr>
          <p:cNvPicPr>
            <a:picLocks noChangeAspect="1"/>
          </p:cNvPicPr>
          <p:nvPr/>
        </p:nvPicPr>
        <p:blipFill rotWithShape="1">
          <a:blip r:embed="rId2">
            <a:extLst>
              <a:ext uri="{28A0092B-C50C-407E-A947-70E740481C1C}">
                <a14:useLocalDpi xmlns:a14="http://schemas.microsoft.com/office/drawing/2010/main" val="0"/>
              </a:ext>
            </a:extLst>
          </a:blip>
          <a:srcRect t="9246" b="14741"/>
          <a:stretch/>
        </p:blipFill>
        <p:spPr>
          <a:xfrm>
            <a:off x="20" y="10"/>
            <a:ext cx="12191980" cy="6857990"/>
          </a:xfrm>
          <a:prstGeom prst="rect">
            <a:avLst/>
          </a:prstGeom>
          <a:solidFill>
            <a:srgbClr val="E8E8E8"/>
          </a:solidFill>
        </p:spPr>
      </p:pic>
      <p:sp>
        <p:nvSpPr>
          <p:cNvPr id="10" name="Freeform 5">
            <a:extLst>
              <a:ext uri="{FF2B5EF4-FFF2-40B4-BE49-F238E27FC236}">
                <a16:creationId xmlns:a16="http://schemas.microsoft.com/office/drawing/2014/main" id="{87CC2527-562A-4F69-B487-4371E5B243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7488621" y="2277613"/>
            <a:ext cx="4703379" cy="4580387"/>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0000"/>
            </a:schemeClr>
          </a:solidFill>
          <a:ln w="50800" cap="sq" cmpd="dbl">
            <a:noFill/>
            <a:miter lim="800000"/>
          </a:ln>
          <a:effec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sp>
        <p:nvSpPr>
          <p:cNvPr id="2" name="Title 1">
            <a:extLst>
              <a:ext uri="{FF2B5EF4-FFF2-40B4-BE49-F238E27FC236}">
                <a16:creationId xmlns:a16="http://schemas.microsoft.com/office/drawing/2014/main" id="{8B103B92-A77C-4AF3-AFFA-5DC00C81767D}"/>
              </a:ext>
            </a:extLst>
          </p:cNvPr>
          <p:cNvSpPr>
            <a:spLocks noGrp="1"/>
          </p:cNvSpPr>
          <p:nvPr>
            <p:ph type="ctrTitle"/>
          </p:nvPr>
        </p:nvSpPr>
        <p:spPr>
          <a:xfrm>
            <a:off x="8022021" y="3231931"/>
            <a:ext cx="3852041" cy="1834056"/>
          </a:xfrm>
        </p:spPr>
        <p:txBody>
          <a:bodyPr>
            <a:normAutofit/>
          </a:bodyPr>
          <a:lstStyle/>
          <a:p>
            <a:r>
              <a:rPr lang="en-US" sz="4000" dirty="0"/>
              <a:t>Chicago Traffic Cams &amp; Accidents</a:t>
            </a:r>
          </a:p>
        </p:txBody>
      </p:sp>
      <p:sp>
        <p:nvSpPr>
          <p:cNvPr id="3" name="Subtitle 2">
            <a:extLst>
              <a:ext uri="{FF2B5EF4-FFF2-40B4-BE49-F238E27FC236}">
                <a16:creationId xmlns:a16="http://schemas.microsoft.com/office/drawing/2014/main" id="{2188C27B-8FC4-440A-933D-226D1035745F}"/>
              </a:ext>
            </a:extLst>
          </p:cNvPr>
          <p:cNvSpPr>
            <a:spLocks noGrp="1"/>
          </p:cNvSpPr>
          <p:nvPr>
            <p:ph type="subTitle" idx="1"/>
          </p:nvPr>
        </p:nvSpPr>
        <p:spPr>
          <a:xfrm>
            <a:off x="7782910" y="5242675"/>
            <a:ext cx="4330262" cy="683284"/>
          </a:xfrm>
        </p:spPr>
        <p:txBody>
          <a:bodyPr>
            <a:normAutofit/>
          </a:bodyPr>
          <a:lstStyle/>
          <a:p>
            <a:r>
              <a:rPr lang="en-US" sz="2000" dirty="0"/>
              <a:t>Griffin Peifer, Mike Considine, Eddie </a:t>
            </a:r>
            <a:r>
              <a:rPr lang="en-US" sz="2000" dirty="0" err="1"/>
              <a:t>Licea</a:t>
            </a:r>
            <a:endParaRPr lang="en-US" sz="2000" dirty="0"/>
          </a:p>
        </p:txBody>
      </p:sp>
      <p:cxnSp>
        <p:nvCxnSpPr>
          <p:cNvPr id="12" name="Straight Connector 11">
            <a:extLst>
              <a:ext uri="{FF2B5EF4-FFF2-40B4-BE49-F238E27FC236}">
                <a16:creationId xmlns:a16="http://schemas.microsoft.com/office/drawing/2014/main" id="{BCDAEC91-5BCE-4B55-9CC0-43EF94CB73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480331" y="5123793"/>
            <a:ext cx="935420"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21223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FCBC134-6162-4CEF-998E-3260C06F38FA}"/>
              </a:ext>
            </a:extLst>
          </p:cNvPr>
          <p:cNvSpPr>
            <a:spLocks noGrp="1"/>
          </p:cNvSpPr>
          <p:nvPr>
            <p:ph type="title"/>
          </p:nvPr>
        </p:nvSpPr>
        <p:spPr>
          <a:xfrm>
            <a:off x="526073" y="466578"/>
            <a:ext cx="11139854" cy="930447"/>
          </a:xfrm>
        </p:spPr>
        <p:txBody>
          <a:bodyPr vert="horz" lIns="91440" tIns="45720" rIns="91440" bIns="45720" rtlCol="0" anchor="b">
            <a:normAutofit/>
          </a:bodyPr>
          <a:lstStyle/>
          <a:p>
            <a:pPr algn="ctr"/>
            <a:r>
              <a:rPr lang="en-US" sz="4200" kern="1200">
                <a:solidFill>
                  <a:srgbClr val="FFFFFF"/>
                </a:solidFill>
                <a:latin typeface="+mj-lt"/>
                <a:ea typeface="+mj-ea"/>
                <a:cs typeface="+mj-cs"/>
              </a:rPr>
              <a:t>Analysis (2) – Top 20 Most Active Speed Cameras</a:t>
            </a:r>
          </a:p>
        </p:txBody>
      </p:sp>
      <p:cxnSp>
        <p:nvCxnSpPr>
          <p:cNvPr id="22" name="Straight Connector 21">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15" name="Content Placeholder 3" descr="A picture containing object, candelabrum&#10;&#10;Description automatically generated">
            <a:extLst>
              <a:ext uri="{FF2B5EF4-FFF2-40B4-BE49-F238E27FC236}">
                <a16:creationId xmlns:a16="http://schemas.microsoft.com/office/drawing/2014/main" id="{CB30BCBA-24D0-4DAC-82E4-2487B84A0B77}"/>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104591" y="2324913"/>
            <a:ext cx="8194442" cy="4343055"/>
          </a:xfrm>
          <a:prstGeom prst="rect">
            <a:avLst/>
          </a:prstGeom>
        </p:spPr>
      </p:pic>
    </p:spTree>
    <p:extLst>
      <p:ext uri="{BB962C8B-B14F-4D97-AF65-F5344CB8AC3E}">
        <p14:creationId xmlns:p14="http://schemas.microsoft.com/office/powerpoint/2010/main" val="26519836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FCBC134-6162-4CEF-998E-3260C06F38FA}"/>
              </a:ext>
            </a:extLst>
          </p:cNvPr>
          <p:cNvSpPr>
            <a:spLocks noGrp="1"/>
          </p:cNvSpPr>
          <p:nvPr>
            <p:ph type="title"/>
          </p:nvPr>
        </p:nvSpPr>
        <p:spPr>
          <a:xfrm>
            <a:off x="526073" y="466578"/>
            <a:ext cx="11139854" cy="930447"/>
          </a:xfrm>
        </p:spPr>
        <p:txBody>
          <a:bodyPr vert="horz" lIns="91440" tIns="45720" rIns="91440" bIns="45720" rtlCol="0" anchor="b">
            <a:normAutofit/>
          </a:bodyPr>
          <a:lstStyle/>
          <a:p>
            <a:pPr algn="ctr"/>
            <a:r>
              <a:rPr lang="en-US" sz="4200" kern="1200" dirty="0">
                <a:solidFill>
                  <a:srgbClr val="FFFFFF"/>
                </a:solidFill>
                <a:latin typeface="+mj-lt"/>
                <a:ea typeface="+mj-ea"/>
                <a:cs typeface="+mj-cs"/>
              </a:rPr>
              <a:t>Analysis (3) – Rideshare Rides per Year</a:t>
            </a:r>
          </a:p>
        </p:txBody>
      </p:sp>
      <p:cxnSp>
        <p:nvCxnSpPr>
          <p:cNvPr id="15" name="Straight Connector 14">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8" name="Content Placeholder 7" descr="A close up of a map&#10;&#10;Description automatically generated">
            <a:extLst>
              <a:ext uri="{FF2B5EF4-FFF2-40B4-BE49-F238E27FC236}">
                <a16:creationId xmlns:a16="http://schemas.microsoft.com/office/drawing/2014/main" id="{B47FC8E8-EA81-4DB9-8FCD-191CC8D3A92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90702" y="2509911"/>
            <a:ext cx="7955496" cy="3997637"/>
          </a:xfrm>
          <a:prstGeom prst="rect">
            <a:avLst/>
          </a:prstGeom>
        </p:spPr>
      </p:pic>
    </p:spTree>
    <p:extLst>
      <p:ext uri="{BB962C8B-B14F-4D97-AF65-F5344CB8AC3E}">
        <p14:creationId xmlns:p14="http://schemas.microsoft.com/office/powerpoint/2010/main" val="34488049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9FCCE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9D0BB-DCDD-4888-8936-6B9A44D92C0A}"/>
              </a:ext>
            </a:extLst>
          </p:cNvPr>
          <p:cNvSpPr>
            <a:spLocks noGrp="1"/>
          </p:cNvSpPr>
          <p:nvPr>
            <p:ph type="title"/>
          </p:nvPr>
        </p:nvSpPr>
        <p:spPr/>
        <p:txBody>
          <a:bodyPr/>
          <a:lstStyle/>
          <a:p>
            <a:r>
              <a:rPr lang="en-US" dirty="0"/>
              <a:t>Analysis</a:t>
            </a:r>
          </a:p>
        </p:txBody>
      </p:sp>
      <p:sp>
        <p:nvSpPr>
          <p:cNvPr id="4" name="Content Placeholder 3">
            <a:extLst>
              <a:ext uri="{FF2B5EF4-FFF2-40B4-BE49-F238E27FC236}">
                <a16:creationId xmlns:a16="http://schemas.microsoft.com/office/drawing/2014/main" id="{3FDDB300-BD3B-4E4B-87E6-D035EFBBF696}"/>
              </a:ext>
            </a:extLst>
          </p:cNvPr>
          <p:cNvSpPr>
            <a:spLocks noGrp="1"/>
          </p:cNvSpPr>
          <p:nvPr>
            <p:ph idx="1"/>
          </p:nvPr>
        </p:nvSpPr>
        <p:spPr>
          <a:xfrm>
            <a:off x="838200" y="1690688"/>
            <a:ext cx="10515600" cy="4486275"/>
          </a:xfrm>
        </p:spPr>
        <p:txBody>
          <a:bodyPr/>
          <a:lstStyle/>
          <a:p>
            <a:endParaRPr lang="en-US" dirty="0"/>
          </a:p>
          <a:p>
            <a:pPr marL="0" indent="0">
              <a:buNone/>
            </a:pPr>
            <a:endParaRPr lang="en-US" dirty="0"/>
          </a:p>
        </p:txBody>
      </p:sp>
    </p:spTree>
    <p:extLst>
      <p:ext uri="{BB962C8B-B14F-4D97-AF65-F5344CB8AC3E}">
        <p14:creationId xmlns:p14="http://schemas.microsoft.com/office/powerpoint/2010/main" val="2580574909"/>
      </p:ext>
    </p:extLst>
  </p:cSld>
  <p:clrMapOvr>
    <a:overrideClrMapping bg1="lt1" tx1="dk1" bg2="lt2" tx2="dk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9FCCEF"/>
        </a:solidFill>
        <a:effectLst/>
      </p:bgPr>
    </p:bg>
    <p:spTree>
      <p:nvGrpSpPr>
        <p:cNvPr id="1" name=""/>
        <p:cNvGrpSpPr/>
        <p:nvPr/>
      </p:nvGrpSpPr>
      <p:grpSpPr>
        <a:xfrm>
          <a:off x="0" y="0"/>
          <a:ext cx="0" cy="0"/>
          <a:chOff x="0" y="0"/>
          <a:chExt cx="0" cy="0"/>
        </a:xfrm>
      </p:grpSpPr>
      <p:pic>
        <p:nvPicPr>
          <p:cNvPr id="3" name="Picture 2" descr="A screenshot of a social media post&#10;&#10;Description automatically generated">
            <a:extLst>
              <a:ext uri="{FF2B5EF4-FFF2-40B4-BE49-F238E27FC236}">
                <a16:creationId xmlns:a16="http://schemas.microsoft.com/office/drawing/2014/main" id="{D1423D2A-04CB-40A8-AA22-A229CA6062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22991" y="1165664"/>
            <a:ext cx="6569009" cy="4526672"/>
          </a:xfrm>
          <a:prstGeom prst="rect">
            <a:avLst/>
          </a:prstGeom>
        </p:spPr>
      </p:pic>
      <p:sp>
        <p:nvSpPr>
          <p:cNvPr id="4" name="TextBox 3">
            <a:extLst>
              <a:ext uri="{FF2B5EF4-FFF2-40B4-BE49-F238E27FC236}">
                <a16:creationId xmlns:a16="http://schemas.microsoft.com/office/drawing/2014/main" id="{4B415117-B835-4591-8687-FB1D0F9E6638}"/>
              </a:ext>
            </a:extLst>
          </p:cNvPr>
          <p:cNvSpPr txBox="1"/>
          <p:nvPr/>
        </p:nvSpPr>
        <p:spPr>
          <a:xfrm>
            <a:off x="533400" y="1619250"/>
            <a:ext cx="4448175" cy="1477328"/>
          </a:xfrm>
          <a:prstGeom prst="rect">
            <a:avLst/>
          </a:prstGeom>
          <a:noFill/>
        </p:spPr>
        <p:txBody>
          <a:bodyPr wrap="square" rtlCol="0">
            <a:spAutoFit/>
          </a:bodyPr>
          <a:lstStyle/>
          <a:p>
            <a:r>
              <a:rPr lang="en-US" dirty="0"/>
              <a:t>Pearson correlation coefficient measures X and Y. This value has a range between -1, and 1., where 1 is a total positive linear correlation, and -1 is negative linear correlation</a:t>
            </a:r>
          </a:p>
        </p:txBody>
      </p:sp>
    </p:spTree>
    <p:extLst>
      <p:ext uri="{BB962C8B-B14F-4D97-AF65-F5344CB8AC3E}">
        <p14:creationId xmlns:p14="http://schemas.microsoft.com/office/powerpoint/2010/main" val="464065812"/>
      </p:ext>
    </p:extLst>
  </p:cSld>
  <p:clrMapOvr>
    <a:overrideClrMapping bg1="lt1" tx1="dk1" bg2="lt2" tx2="dk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9FCCE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B8A802-8B8A-482D-81A2-EDA6F103D7B6}"/>
              </a:ext>
            </a:extLst>
          </p:cNvPr>
          <p:cNvSpPr>
            <a:spLocks noGrp="1"/>
          </p:cNvSpPr>
          <p:nvPr>
            <p:ph type="title"/>
          </p:nvPr>
        </p:nvSpPr>
        <p:spPr>
          <a:xfrm>
            <a:off x="648929" y="629266"/>
            <a:ext cx="3651467" cy="1676603"/>
          </a:xfrm>
        </p:spPr>
        <p:txBody>
          <a:bodyPr vert="horz" lIns="91440" tIns="45720" rIns="91440" bIns="45720" rtlCol="0" anchor="ctr">
            <a:normAutofit/>
          </a:bodyPr>
          <a:lstStyle/>
          <a:p>
            <a:r>
              <a:rPr lang="en-US" sz="3700"/>
              <a:t>Analysis (3) – Pearson Correlation Test</a:t>
            </a:r>
          </a:p>
        </p:txBody>
      </p:sp>
      <p:pic>
        <p:nvPicPr>
          <p:cNvPr id="9" name="Content Placeholder 8" descr="A screenshot of a social media post&#10;&#10;Description automatically generated">
            <a:extLst>
              <a:ext uri="{FF2B5EF4-FFF2-40B4-BE49-F238E27FC236}">
                <a16:creationId xmlns:a16="http://schemas.microsoft.com/office/drawing/2014/main" id="{C2AB9FAC-A678-4E1C-8CB0-1A1C39CDDAA1}"/>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tretch/>
        </p:blipFill>
        <p:spPr>
          <a:xfrm>
            <a:off x="4535183" y="886327"/>
            <a:ext cx="7379746" cy="5085346"/>
          </a:xfrm>
          <a:prstGeom prst="rect">
            <a:avLst/>
          </a:prstGeom>
          <a:effectLst/>
        </p:spPr>
      </p:pic>
      <p:sp>
        <p:nvSpPr>
          <p:cNvPr id="4" name="Text Placeholder 3">
            <a:extLst>
              <a:ext uri="{FF2B5EF4-FFF2-40B4-BE49-F238E27FC236}">
                <a16:creationId xmlns:a16="http://schemas.microsoft.com/office/drawing/2014/main" id="{A832564E-DF2A-4ED9-B131-3E80699D7351}"/>
              </a:ext>
            </a:extLst>
          </p:cNvPr>
          <p:cNvSpPr>
            <a:spLocks noGrp="1"/>
          </p:cNvSpPr>
          <p:nvPr>
            <p:ph type="body" sz="half" idx="2"/>
          </p:nvPr>
        </p:nvSpPr>
        <p:spPr>
          <a:xfrm>
            <a:off x="648931" y="2438400"/>
            <a:ext cx="3651466" cy="3785419"/>
          </a:xfrm>
        </p:spPr>
        <p:txBody>
          <a:bodyPr vert="horz" lIns="91440" tIns="45720" rIns="91440" bIns="45720" rtlCol="0">
            <a:normAutofit/>
          </a:bodyPr>
          <a:lstStyle/>
          <a:p>
            <a:pPr indent="-228600">
              <a:buFont typeface="Arial" panose="020B0604020202020204" pitchFamily="34" charset="0"/>
              <a:buChar char="•"/>
            </a:pPr>
            <a:r>
              <a:rPr lang="en-US" sz="1800" dirty="0"/>
              <a:t>Pearson correlation coefficient measures X and Y. This value has a range between -1, and 1., where 1 is a total positive linear correlation, and -1 is negative linear correlation</a:t>
            </a:r>
          </a:p>
        </p:txBody>
      </p:sp>
    </p:spTree>
    <p:extLst>
      <p:ext uri="{BB962C8B-B14F-4D97-AF65-F5344CB8AC3E}">
        <p14:creationId xmlns:p14="http://schemas.microsoft.com/office/powerpoint/2010/main" val="1179418273"/>
      </p:ext>
    </p:extLst>
  </p:cSld>
  <p:clrMapOvr>
    <a:overrideClrMapping bg1="lt1" tx1="dk1" bg2="lt2" tx2="dk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9FCCE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9D0BB-DCDD-4888-8936-6B9A44D92C0A}"/>
              </a:ext>
            </a:extLst>
          </p:cNvPr>
          <p:cNvSpPr>
            <a:spLocks noGrp="1"/>
          </p:cNvSpPr>
          <p:nvPr>
            <p:ph type="title"/>
          </p:nvPr>
        </p:nvSpPr>
        <p:spPr/>
        <p:txBody>
          <a:bodyPr/>
          <a:lstStyle/>
          <a:p>
            <a:r>
              <a:rPr lang="en-US" dirty="0"/>
              <a:t>Discussion of Findings</a:t>
            </a:r>
          </a:p>
        </p:txBody>
      </p:sp>
      <p:sp>
        <p:nvSpPr>
          <p:cNvPr id="4" name="Content Placeholder 3">
            <a:extLst>
              <a:ext uri="{FF2B5EF4-FFF2-40B4-BE49-F238E27FC236}">
                <a16:creationId xmlns:a16="http://schemas.microsoft.com/office/drawing/2014/main" id="{3FDDB300-BD3B-4E4B-87E6-D035EFBBF696}"/>
              </a:ext>
            </a:extLst>
          </p:cNvPr>
          <p:cNvSpPr>
            <a:spLocks noGrp="1"/>
          </p:cNvSpPr>
          <p:nvPr>
            <p:ph idx="1"/>
          </p:nvPr>
        </p:nvSpPr>
        <p:spPr>
          <a:xfrm>
            <a:off x="838200" y="1690688"/>
            <a:ext cx="10515600" cy="4486275"/>
          </a:xfrm>
        </p:spPr>
        <p:txBody>
          <a:bodyPr/>
          <a:lstStyle/>
          <a:p>
            <a:r>
              <a:rPr lang="en-US" dirty="0"/>
              <a:t>Findings</a:t>
            </a:r>
          </a:p>
          <a:p>
            <a:pPr lvl="1"/>
            <a:r>
              <a:rPr lang="en-US" dirty="0"/>
              <a:t>Accidents……</a:t>
            </a:r>
          </a:p>
          <a:p>
            <a:endParaRPr lang="en-US" dirty="0"/>
          </a:p>
        </p:txBody>
      </p:sp>
    </p:spTree>
    <p:extLst>
      <p:ext uri="{BB962C8B-B14F-4D97-AF65-F5344CB8AC3E}">
        <p14:creationId xmlns:p14="http://schemas.microsoft.com/office/powerpoint/2010/main" val="1893491234"/>
      </p:ext>
    </p:extLst>
  </p:cSld>
  <p:clrMapOvr>
    <a:overrideClrMapping bg1="lt1" tx1="dk1" bg2="lt2" tx2="dk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9FCCE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9D0BB-DCDD-4888-8936-6B9A44D92C0A}"/>
              </a:ext>
            </a:extLst>
          </p:cNvPr>
          <p:cNvSpPr>
            <a:spLocks noGrp="1"/>
          </p:cNvSpPr>
          <p:nvPr>
            <p:ph type="title"/>
          </p:nvPr>
        </p:nvSpPr>
        <p:spPr/>
        <p:txBody>
          <a:bodyPr/>
          <a:lstStyle/>
          <a:p>
            <a:r>
              <a:rPr lang="en-US" dirty="0"/>
              <a:t>Post Mortem</a:t>
            </a:r>
          </a:p>
        </p:txBody>
      </p:sp>
      <p:sp>
        <p:nvSpPr>
          <p:cNvPr id="4" name="Content Placeholder 3">
            <a:extLst>
              <a:ext uri="{FF2B5EF4-FFF2-40B4-BE49-F238E27FC236}">
                <a16:creationId xmlns:a16="http://schemas.microsoft.com/office/drawing/2014/main" id="{3FDDB300-BD3B-4E4B-87E6-D035EFBBF696}"/>
              </a:ext>
            </a:extLst>
          </p:cNvPr>
          <p:cNvSpPr>
            <a:spLocks noGrp="1"/>
          </p:cNvSpPr>
          <p:nvPr>
            <p:ph idx="1"/>
          </p:nvPr>
        </p:nvSpPr>
        <p:spPr>
          <a:xfrm>
            <a:off x="838200" y="1690688"/>
            <a:ext cx="10515600" cy="4486275"/>
          </a:xfrm>
        </p:spPr>
        <p:txBody>
          <a:bodyPr>
            <a:normAutofit/>
          </a:bodyPr>
          <a:lstStyle/>
          <a:p>
            <a:r>
              <a:rPr lang="en-US" dirty="0"/>
              <a:t>Additional research options</a:t>
            </a:r>
          </a:p>
          <a:p>
            <a:pPr lvl="1"/>
            <a:r>
              <a:rPr lang="en-US" dirty="0"/>
              <a:t>Incorporating Chicago weather data to compare percentage of days in different conditions to the percentage of accidents in those conditions</a:t>
            </a:r>
          </a:p>
          <a:p>
            <a:pPr lvl="1"/>
            <a:endParaRPr lang="en-US" dirty="0"/>
          </a:p>
          <a:p>
            <a:pPr lvl="1"/>
            <a:r>
              <a:rPr lang="en-US" dirty="0"/>
              <a:t>Honing the coordinate data of accidents in relation to traffic cameras to get a better idea of how much the camera additions contribute to an accidents</a:t>
            </a:r>
          </a:p>
          <a:p>
            <a:pPr marL="457200" lvl="1" indent="0">
              <a:buNone/>
            </a:pPr>
            <a:endParaRPr lang="en-US" dirty="0"/>
          </a:p>
          <a:p>
            <a:pPr lvl="1"/>
            <a:r>
              <a:rPr lang="en-US" dirty="0"/>
              <a:t>Obtaining more detailed data on ridesharing could help form a better picture of why Chicago traffic behaves the way it does</a:t>
            </a:r>
          </a:p>
        </p:txBody>
      </p:sp>
    </p:spTree>
    <p:extLst>
      <p:ext uri="{BB962C8B-B14F-4D97-AF65-F5344CB8AC3E}">
        <p14:creationId xmlns:p14="http://schemas.microsoft.com/office/powerpoint/2010/main" val="3080001320"/>
      </p:ext>
    </p:extLst>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9FCCE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2FF4B2-7C2F-44DB-B6A9-64EAD19A1BC6}"/>
              </a:ext>
            </a:extLst>
          </p:cNvPr>
          <p:cNvSpPr>
            <a:spLocks noGrp="1"/>
          </p:cNvSpPr>
          <p:nvPr>
            <p:ph type="title"/>
          </p:nvPr>
        </p:nvSpPr>
        <p:spPr/>
        <p:txBody>
          <a:bodyPr/>
          <a:lstStyle/>
          <a:p>
            <a:r>
              <a:rPr lang="en-US" dirty="0"/>
              <a:t>Project Motivation &amp; Overview</a:t>
            </a:r>
          </a:p>
        </p:txBody>
      </p:sp>
      <p:sp>
        <p:nvSpPr>
          <p:cNvPr id="3" name="Content Placeholder 2">
            <a:extLst>
              <a:ext uri="{FF2B5EF4-FFF2-40B4-BE49-F238E27FC236}">
                <a16:creationId xmlns:a16="http://schemas.microsoft.com/office/drawing/2014/main" id="{3261615E-2DDF-4B5F-85C6-209579F7FE64}"/>
              </a:ext>
            </a:extLst>
          </p:cNvPr>
          <p:cNvSpPr>
            <a:spLocks noGrp="1"/>
          </p:cNvSpPr>
          <p:nvPr>
            <p:ph sz="half" idx="1"/>
          </p:nvPr>
        </p:nvSpPr>
        <p:spPr/>
        <p:txBody>
          <a:bodyPr>
            <a:normAutofit/>
          </a:bodyPr>
          <a:lstStyle/>
          <a:p>
            <a:pPr marL="0" indent="0">
              <a:buNone/>
            </a:pPr>
            <a:r>
              <a:rPr lang="en-US" sz="2600" u="sng" dirty="0"/>
              <a:t>Why Traffic Cams &amp; Accidents?</a:t>
            </a:r>
          </a:p>
          <a:p>
            <a:r>
              <a:rPr lang="en-US" sz="2600" dirty="0"/>
              <a:t>We’ve all gotten traffic cam tickets in the past couple years, so we wanted to analyze Chicago city traffic data to identify trends that might help us avoid unfortunate situations like traffic cam violations or accidents in the future</a:t>
            </a:r>
          </a:p>
        </p:txBody>
      </p:sp>
      <p:sp>
        <p:nvSpPr>
          <p:cNvPr id="4" name="Content Placeholder 3">
            <a:extLst>
              <a:ext uri="{FF2B5EF4-FFF2-40B4-BE49-F238E27FC236}">
                <a16:creationId xmlns:a16="http://schemas.microsoft.com/office/drawing/2014/main" id="{302F7113-C6B7-44D6-9D76-A7AC3E200E62}"/>
              </a:ext>
            </a:extLst>
          </p:cNvPr>
          <p:cNvSpPr>
            <a:spLocks noGrp="1"/>
          </p:cNvSpPr>
          <p:nvPr>
            <p:ph sz="half" idx="2"/>
          </p:nvPr>
        </p:nvSpPr>
        <p:spPr/>
        <p:txBody>
          <a:bodyPr>
            <a:noAutofit/>
          </a:bodyPr>
          <a:lstStyle/>
          <a:p>
            <a:pPr marL="0" indent="0" algn="ctr">
              <a:buNone/>
            </a:pPr>
            <a:r>
              <a:rPr lang="en-US" sz="2400" u="sng" dirty="0"/>
              <a:t>Questions/ Phases of Analysis</a:t>
            </a:r>
          </a:p>
          <a:p>
            <a:pPr marL="514350" indent="-514350">
              <a:buAutoNum type="arabicPeriod"/>
            </a:pPr>
            <a:r>
              <a:rPr lang="en-US" sz="2400" dirty="0"/>
              <a:t>What are some observable trends or tendencies we can identify related to car accidents in Chicago</a:t>
            </a:r>
          </a:p>
          <a:p>
            <a:pPr marL="514350" indent="-514350">
              <a:buAutoNum type="arabicPeriod"/>
            </a:pPr>
            <a:r>
              <a:rPr lang="en-US" sz="2400" dirty="0"/>
              <a:t>How have the most active traffic cameras and camera violation trends changed over time?</a:t>
            </a:r>
          </a:p>
          <a:p>
            <a:pPr marL="514350" indent="-514350">
              <a:buAutoNum type="arabicPeriod"/>
            </a:pPr>
            <a:r>
              <a:rPr lang="en-US" sz="2400" dirty="0"/>
              <a:t>Why have these trends changed the way they have?</a:t>
            </a:r>
          </a:p>
          <a:p>
            <a:pPr marL="971550" lvl="1" indent="-514350">
              <a:buFont typeface="+mj-lt"/>
              <a:buAutoNum type="alphaLcPeriod"/>
            </a:pPr>
            <a:r>
              <a:rPr lang="en-US" dirty="0"/>
              <a:t>(How do they correlate to Chicago’s population or ride share data?)</a:t>
            </a:r>
          </a:p>
        </p:txBody>
      </p:sp>
    </p:spTree>
    <p:extLst>
      <p:ext uri="{BB962C8B-B14F-4D97-AF65-F5344CB8AC3E}">
        <p14:creationId xmlns:p14="http://schemas.microsoft.com/office/powerpoint/2010/main" val="1725806357"/>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9FCCE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9D0BB-DCDD-4888-8936-6B9A44D92C0A}"/>
              </a:ext>
            </a:extLst>
          </p:cNvPr>
          <p:cNvSpPr>
            <a:spLocks noGrp="1"/>
          </p:cNvSpPr>
          <p:nvPr>
            <p:ph type="title"/>
          </p:nvPr>
        </p:nvSpPr>
        <p:spPr/>
        <p:txBody>
          <a:bodyPr/>
          <a:lstStyle/>
          <a:p>
            <a:r>
              <a:rPr lang="en-US" dirty="0"/>
              <a:t>Chicago Traffic Data Source</a:t>
            </a:r>
          </a:p>
        </p:txBody>
      </p:sp>
      <p:pic>
        <p:nvPicPr>
          <p:cNvPr id="5" name="Content Placeholder 4" descr="A large body of water with a city in the background&#10;&#10;Description automatically generated">
            <a:extLst>
              <a:ext uri="{FF2B5EF4-FFF2-40B4-BE49-F238E27FC236}">
                <a16:creationId xmlns:a16="http://schemas.microsoft.com/office/drawing/2014/main" id="{6B7148C7-5145-4BCB-BE4A-CEF9CE8D37D7}"/>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123042" y="2120265"/>
            <a:ext cx="9945916" cy="4351338"/>
          </a:xfrm>
        </p:spPr>
      </p:pic>
      <p:sp>
        <p:nvSpPr>
          <p:cNvPr id="8" name="TextBox 7">
            <a:extLst>
              <a:ext uri="{FF2B5EF4-FFF2-40B4-BE49-F238E27FC236}">
                <a16:creationId xmlns:a16="http://schemas.microsoft.com/office/drawing/2014/main" id="{3F851779-65F0-4C09-9EEF-10C5F61219C3}"/>
              </a:ext>
            </a:extLst>
          </p:cNvPr>
          <p:cNvSpPr txBox="1"/>
          <p:nvPr/>
        </p:nvSpPr>
        <p:spPr>
          <a:xfrm>
            <a:off x="1123042" y="1514475"/>
            <a:ext cx="9945916" cy="830997"/>
          </a:xfrm>
          <a:prstGeom prst="rect">
            <a:avLst/>
          </a:prstGeom>
          <a:noFill/>
        </p:spPr>
        <p:txBody>
          <a:bodyPr wrap="square" rtlCol="0">
            <a:spAutoFit/>
          </a:bodyPr>
          <a:lstStyle/>
          <a:p>
            <a:r>
              <a:rPr lang="en-US" sz="2400" dirty="0"/>
              <a:t>Data Source – Chicago Data Portal		      </a:t>
            </a:r>
            <a:r>
              <a:rPr lang="en-US" sz="2400" dirty="0">
                <a:hlinkClick r:id="rId4"/>
              </a:rPr>
              <a:t>https://data.cityofchicago.org/</a:t>
            </a:r>
            <a:endParaRPr lang="en-US" sz="2400" dirty="0"/>
          </a:p>
          <a:p>
            <a:endParaRPr lang="en-US" sz="2400" dirty="0"/>
          </a:p>
        </p:txBody>
      </p:sp>
    </p:spTree>
    <p:extLst>
      <p:ext uri="{BB962C8B-B14F-4D97-AF65-F5344CB8AC3E}">
        <p14:creationId xmlns:p14="http://schemas.microsoft.com/office/powerpoint/2010/main" val="3277460535"/>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9FCCE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9D0BB-DCDD-4888-8936-6B9A44D92C0A}"/>
              </a:ext>
            </a:extLst>
          </p:cNvPr>
          <p:cNvSpPr>
            <a:spLocks noGrp="1"/>
          </p:cNvSpPr>
          <p:nvPr>
            <p:ph type="title"/>
          </p:nvPr>
        </p:nvSpPr>
        <p:spPr/>
        <p:txBody>
          <a:bodyPr/>
          <a:lstStyle/>
          <a:p>
            <a:r>
              <a:rPr lang="en-US" dirty="0"/>
              <a:t>Data Cleanup &amp; Exploration</a:t>
            </a:r>
          </a:p>
        </p:txBody>
      </p:sp>
      <p:sp>
        <p:nvSpPr>
          <p:cNvPr id="4" name="Content Placeholder 3">
            <a:extLst>
              <a:ext uri="{FF2B5EF4-FFF2-40B4-BE49-F238E27FC236}">
                <a16:creationId xmlns:a16="http://schemas.microsoft.com/office/drawing/2014/main" id="{3FDDB300-BD3B-4E4B-87E6-D035EFBBF696}"/>
              </a:ext>
            </a:extLst>
          </p:cNvPr>
          <p:cNvSpPr>
            <a:spLocks noGrp="1"/>
          </p:cNvSpPr>
          <p:nvPr>
            <p:ph idx="1"/>
          </p:nvPr>
        </p:nvSpPr>
        <p:spPr>
          <a:xfrm>
            <a:off x="838200" y="1690688"/>
            <a:ext cx="10515600" cy="4486275"/>
          </a:xfrm>
        </p:spPr>
        <p:txBody>
          <a:bodyPr/>
          <a:lstStyle/>
          <a:p>
            <a:r>
              <a:rPr lang="en-US" dirty="0"/>
              <a:t>Three Primary Data Sets</a:t>
            </a:r>
          </a:p>
          <a:p>
            <a:pPr marL="914400" lvl="1" indent="-457200">
              <a:buFont typeface="+mj-lt"/>
              <a:buAutoNum type="arabicPeriod"/>
            </a:pPr>
            <a:r>
              <a:rPr lang="en-US" dirty="0"/>
              <a:t>Post 2017-2018 Accident Data</a:t>
            </a:r>
          </a:p>
          <a:p>
            <a:pPr marL="1371600" lvl="2" indent="-457200">
              <a:buFont typeface="+mj-lt"/>
              <a:buAutoNum type="arabicPeriod"/>
            </a:pPr>
            <a:r>
              <a:rPr lang="en-US" dirty="0"/>
              <a:t>Considered the impact of the following on accidents:</a:t>
            </a:r>
          </a:p>
          <a:p>
            <a:pPr marL="1828800" lvl="3" indent="-457200">
              <a:buFont typeface="+mj-lt"/>
              <a:buAutoNum type="arabicPeriod"/>
            </a:pPr>
            <a:r>
              <a:rPr lang="en-US" dirty="0"/>
              <a:t>Weather conditions</a:t>
            </a:r>
          </a:p>
          <a:p>
            <a:pPr marL="1828800" lvl="3" indent="-457200">
              <a:buFont typeface="+mj-lt"/>
              <a:buAutoNum type="arabicPeriod"/>
            </a:pPr>
            <a:r>
              <a:rPr lang="en-US" dirty="0"/>
              <a:t>Lighting conditions</a:t>
            </a:r>
          </a:p>
          <a:p>
            <a:pPr marL="1828800" lvl="3" indent="-457200">
              <a:buFont typeface="+mj-lt"/>
              <a:buAutoNum type="arabicPeriod"/>
            </a:pPr>
            <a:r>
              <a:rPr lang="en-US" dirty="0"/>
              <a:t>Time of year</a:t>
            </a:r>
          </a:p>
          <a:p>
            <a:pPr marL="1828800" lvl="3" indent="-457200">
              <a:buFont typeface="+mj-lt"/>
              <a:buAutoNum type="arabicPeriod"/>
            </a:pPr>
            <a:r>
              <a:rPr lang="en-US" dirty="0"/>
              <a:t>Part of the city</a:t>
            </a:r>
          </a:p>
          <a:p>
            <a:pPr marL="914400" lvl="1" indent="-457200">
              <a:buFont typeface="+mj-lt"/>
              <a:buAutoNum type="arabicPeriod"/>
            </a:pPr>
            <a:endParaRPr lang="en-US" dirty="0"/>
          </a:p>
          <a:p>
            <a:pPr marL="914400" lvl="1" indent="-457200">
              <a:buFont typeface="+mj-lt"/>
              <a:buAutoNum type="arabicPeriod"/>
            </a:pPr>
            <a:r>
              <a:rPr lang="en-US" dirty="0"/>
              <a:t>Red Light Traffic Camera Data</a:t>
            </a:r>
          </a:p>
          <a:p>
            <a:pPr marL="914400" lvl="1" indent="-457200">
              <a:buFont typeface="+mj-lt"/>
              <a:buAutoNum type="arabicPeriod"/>
            </a:pPr>
            <a:endParaRPr lang="en-US" dirty="0"/>
          </a:p>
          <a:p>
            <a:pPr marL="914400" lvl="1" indent="-457200">
              <a:buFont typeface="+mj-lt"/>
              <a:buAutoNum type="arabicPeriod"/>
            </a:pPr>
            <a:r>
              <a:rPr lang="en-US" dirty="0"/>
              <a:t>Speed Camera Data</a:t>
            </a:r>
          </a:p>
        </p:txBody>
      </p:sp>
    </p:spTree>
    <p:extLst>
      <p:ext uri="{BB962C8B-B14F-4D97-AF65-F5344CB8AC3E}">
        <p14:creationId xmlns:p14="http://schemas.microsoft.com/office/powerpoint/2010/main" val="3375325745"/>
      </p:ext>
    </p:extLst>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9FCCEF"/>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44FC52A-C07C-483E-A26D-6C4E4AC500E4}"/>
              </a:ext>
            </a:extLst>
          </p:cNvPr>
          <p:cNvSpPr>
            <a:spLocks noGrp="1"/>
          </p:cNvSpPr>
          <p:nvPr>
            <p:ph idx="1"/>
          </p:nvPr>
        </p:nvSpPr>
        <p:spPr>
          <a:xfrm rot="19765327">
            <a:off x="1514475" y="1825625"/>
            <a:ext cx="10515600" cy="4351338"/>
          </a:xfrm>
        </p:spPr>
        <p:txBody>
          <a:bodyPr>
            <a:normAutofit/>
          </a:bodyPr>
          <a:lstStyle/>
          <a:p>
            <a:pPr marL="0" indent="0">
              <a:buNone/>
            </a:pPr>
            <a:r>
              <a:rPr lang="en-US" sz="15400" dirty="0"/>
              <a:t>PLOT SHOTS</a:t>
            </a:r>
          </a:p>
        </p:txBody>
      </p:sp>
    </p:spTree>
    <p:extLst>
      <p:ext uri="{BB962C8B-B14F-4D97-AF65-F5344CB8AC3E}">
        <p14:creationId xmlns:p14="http://schemas.microsoft.com/office/powerpoint/2010/main" val="2482094578"/>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96882" y="280374"/>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9ED93B8-CAA8-4799-8D12-54F35B52AFE8}"/>
              </a:ext>
            </a:extLst>
          </p:cNvPr>
          <p:cNvSpPr>
            <a:spLocks noGrp="1"/>
          </p:cNvSpPr>
          <p:nvPr>
            <p:ph type="title"/>
          </p:nvPr>
        </p:nvSpPr>
        <p:spPr>
          <a:xfrm>
            <a:off x="546351" y="433545"/>
            <a:ext cx="11139854" cy="930447"/>
          </a:xfrm>
        </p:spPr>
        <p:txBody>
          <a:bodyPr vert="horz" lIns="91440" tIns="45720" rIns="91440" bIns="45720" rtlCol="0" anchor="b">
            <a:normAutofit fontScale="90000"/>
          </a:bodyPr>
          <a:lstStyle/>
          <a:p>
            <a:pPr algn="ctr"/>
            <a:r>
              <a:rPr lang="en-US" sz="5400" dirty="0">
                <a:solidFill>
                  <a:srgbClr val="FFFFFF"/>
                </a:solidFill>
              </a:rPr>
              <a:t>Analysis (1) – Car Accident Observations</a:t>
            </a:r>
          </a:p>
        </p:txBody>
      </p:sp>
      <p:cxnSp>
        <p:nvCxnSpPr>
          <p:cNvPr id="22" name="Straight Connector 21">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30078" y="1522292"/>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15" name="Content Placeholder 14" descr="A screenshot of a cell phone&#10;&#10;Description automatically generated">
            <a:extLst>
              <a:ext uri="{FF2B5EF4-FFF2-40B4-BE49-F238E27FC236}">
                <a16:creationId xmlns:a16="http://schemas.microsoft.com/office/drawing/2014/main" id="{855BF9B5-1798-4514-A39D-904B2F3F4897}"/>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537652" y="2426818"/>
            <a:ext cx="5043747" cy="3997637"/>
          </a:xfrm>
          <a:prstGeom prst="rect">
            <a:avLst/>
          </a:prstGeom>
        </p:spPr>
      </p:pic>
      <p:cxnSp>
        <p:nvCxnSpPr>
          <p:cNvPr id="24" name="Straight Connector 23">
            <a:extLst>
              <a:ext uri="{FF2B5EF4-FFF2-40B4-BE49-F238E27FC236}">
                <a16:creationId xmlns:a16="http://schemas.microsoft.com/office/drawing/2014/main" id="{DB146403-F3D6-484B-B2ED-97F9565D037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116278" y="2596836"/>
            <a:ext cx="0" cy="36576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pic>
        <p:nvPicPr>
          <p:cNvPr id="7" name="Content Placeholder 5" descr="A screenshot of a cell phone&#10;&#10;Description automatically generated">
            <a:extLst>
              <a:ext uri="{FF2B5EF4-FFF2-40B4-BE49-F238E27FC236}">
                <a16:creationId xmlns:a16="http://schemas.microsoft.com/office/drawing/2014/main" id="{95D8BCCC-06D7-4E39-BE7A-645DF439B913}"/>
              </a:ext>
            </a:extLst>
          </p:cNvPr>
          <p:cNvPicPr>
            <a:picLocks noGrp="1" noChangeAspect="1"/>
          </p:cNvPicPr>
          <p:nvPr>
            <p:ph sz="half" idx="1"/>
          </p:nvPr>
        </p:nvPicPr>
        <p:blipFill>
          <a:blip r:embed="rId4">
            <a:extLst>
              <a:ext uri="{28A0092B-C50C-407E-A947-70E740481C1C}">
                <a14:useLocalDpi xmlns:a14="http://schemas.microsoft.com/office/drawing/2010/main" val="0"/>
              </a:ext>
            </a:extLst>
          </a:blip>
          <a:stretch>
            <a:fillRect/>
          </a:stretch>
        </p:blipFill>
        <p:spPr>
          <a:xfrm>
            <a:off x="6561672" y="2426818"/>
            <a:ext cx="5222719" cy="3997637"/>
          </a:xfrm>
          <a:prstGeom prst="rect">
            <a:avLst/>
          </a:prstGeom>
        </p:spPr>
      </p:pic>
    </p:spTree>
    <p:extLst>
      <p:ext uri="{BB962C8B-B14F-4D97-AF65-F5344CB8AC3E}">
        <p14:creationId xmlns:p14="http://schemas.microsoft.com/office/powerpoint/2010/main" val="19528527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9FCCE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65DBA0-E49A-487C-822F-C3BC36B16924}"/>
              </a:ext>
            </a:extLst>
          </p:cNvPr>
          <p:cNvSpPr>
            <a:spLocks noGrp="1"/>
          </p:cNvSpPr>
          <p:nvPr>
            <p:ph type="title"/>
          </p:nvPr>
        </p:nvSpPr>
        <p:spPr>
          <a:xfrm>
            <a:off x="648929" y="629266"/>
            <a:ext cx="3651467" cy="1676603"/>
          </a:xfrm>
        </p:spPr>
        <p:txBody>
          <a:bodyPr>
            <a:normAutofit fontScale="90000"/>
          </a:bodyPr>
          <a:lstStyle/>
          <a:p>
            <a:r>
              <a:rPr lang="en-US" dirty="0"/>
              <a:t>Analysis (1) – Total Car Accidents Heatmap</a:t>
            </a:r>
          </a:p>
        </p:txBody>
      </p:sp>
      <p:sp>
        <p:nvSpPr>
          <p:cNvPr id="10" name="Content Placeholder 9">
            <a:extLst>
              <a:ext uri="{FF2B5EF4-FFF2-40B4-BE49-F238E27FC236}">
                <a16:creationId xmlns:a16="http://schemas.microsoft.com/office/drawing/2014/main" id="{D29E6A04-2ACD-42A7-8532-D2FE60548792}"/>
              </a:ext>
            </a:extLst>
          </p:cNvPr>
          <p:cNvSpPr>
            <a:spLocks noGrp="1"/>
          </p:cNvSpPr>
          <p:nvPr>
            <p:ph idx="1"/>
          </p:nvPr>
        </p:nvSpPr>
        <p:spPr>
          <a:xfrm>
            <a:off x="648931" y="2438400"/>
            <a:ext cx="3651466" cy="3785419"/>
          </a:xfrm>
        </p:spPr>
        <p:txBody>
          <a:bodyPr>
            <a:normAutofit/>
          </a:bodyPr>
          <a:lstStyle/>
          <a:p>
            <a:pPr marL="0" indent="0">
              <a:buNone/>
            </a:pPr>
            <a:r>
              <a:rPr lang="en-US" sz="1800" dirty="0"/>
              <a:t>*Includes car accidents from 2017-2018</a:t>
            </a:r>
          </a:p>
          <a:p>
            <a:pPr marL="0" indent="0">
              <a:buNone/>
            </a:pPr>
            <a:endParaRPr lang="en-US" sz="1800" dirty="0"/>
          </a:p>
        </p:txBody>
      </p:sp>
      <p:pic>
        <p:nvPicPr>
          <p:cNvPr id="8" name="Content Placeholder 4">
            <a:extLst>
              <a:ext uri="{FF2B5EF4-FFF2-40B4-BE49-F238E27FC236}">
                <a16:creationId xmlns:a16="http://schemas.microsoft.com/office/drawing/2014/main" id="{D63A0F26-2289-478A-98DB-2B105B54010E}"/>
              </a:ext>
            </a:extLst>
          </p:cNvPr>
          <p:cNvPicPr>
            <a:picLocks noChangeAspect="1"/>
          </p:cNvPicPr>
          <p:nvPr/>
        </p:nvPicPr>
        <p:blipFill rotWithShape="1">
          <a:blip r:embed="rId3">
            <a:extLst>
              <a:ext uri="{28A0092B-C50C-407E-A947-70E740481C1C}">
                <a14:useLocalDpi xmlns:a14="http://schemas.microsoft.com/office/drawing/2010/main" val="0"/>
              </a:ext>
            </a:extLst>
          </a:blip>
          <a:srcRect l="31721" r="6329"/>
          <a:stretch/>
        </p:blipFill>
        <p:spPr>
          <a:xfrm>
            <a:off x="4639056" y="10"/>
            <a:ext cx="7552944" cy="6857990"/>
          </a:xfrm>
          <a:prstGeom prst="rect">
            <a:avLst/>
          </a:prstGeom>
          <a:effectLst/>
        </p:spPr>
      </p:pic>
    </p:spTree>
    <p:extLst>
      <p:ext uri="{BB962C8B-B14F-4D97-AF65-F5344CB8AC3E}">
        <p14:creationId xmlns:p14="http://schemas.microsoft.com/office/powerpoint/2010/main" val="392409998"/>
      </p:ext>
    </p:extLst>
  </p:cSld>
  <p:clrMapOvr>
    <a:overrideClrMapping bg1="lt1" tx1="dk1" bg2="lt2" tx2="dk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9FCCE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39F6A3-D0F0-4F21-9122-14E789A13BA0}"/>
              </a:ext>
            </a:extLst>
          </p:cNvPr>
          <p:cNvSpPr>
            <a:spLocks noGrp="1"/>
          </p:cNvSpPr>
          <p:nvPr>
            <p:ph type="title"/>
          </p:nvPr>
        </p:nvSpPr>
        <p:spPr>
          <a:xfrm>
            <a:off x="648929" y="629266"/>
            <a:ext cx="3990127" cy="1676603"/>
          </a:xfrm>
        </p:spPr>
        <p:txBody>
          <a:bodyPr>
            <a:normAutofit fontScale="90000"/>
          </a:bodyPr>
          <a:lstStyle/>
          <a:p>
            <a:r>
              <a:rPr lang="en-US" dirty="0"/>
              <a:t>Analysis (1) – Fatal Car Accidents Heatmap</a:t>
            </a:r>
          </a:p>
        </p:txBody>
      </p:sp>
      <p:sp>
        <p:nvSpPr>
          <p:cNvPr id="10" name="Content Placeholder 9">
            <a:extLst>
              <a:ext uri="{FF2B5EF4-FFF2-40B4-BE49-F238E27FC236}">
                <a16:creationId xmlns:a16="http://schemas.microsoft.com/office/drawing/2014/main" id="{35EF3B35-9AEB-4E57-A1EA-A7E25B5EBAB2}"/>
              </a:ext>
            </a:extLst>
          </p:cNvPr>
          <p:cNvSpPr>
            <a:spLocks noGrp="1"/>
          </p:cNvSpPr>
          <p:nvPr>
            <p:ph idx="1"/>
          </p:nvPr>
        </p:nvSpPr>
        <p:spPr>
          <a:xfrm>
            <a:off x="648930" y="2443315"/>
            <a:ext cx="3651466" cy="3785419"/>
          </a:xfrm>
        </p:spPr>
        <p:txBody>
          <a:bodyPr>
            <a:normAutofit/>
          </a:bodyPr>
          <a:lstStyle/>
          <a:p>
            <a:pPr marL="0" indent="0">
              <a:buNone/>
            </a:pPr>
            <a:r>
              <a:rPr lang="en-US" sz="1800" dirty="0"/>
              <a:t>*Includes all car accidents with at least one fatality between 2017-2018</a:t>
            </a:r>
          </a:p>
          <a:p>
            <a:pPr marL="0" indent="0">
              <a:buNone/>
            </a:pPr>
            <a:endParaRPr lang="en-US" sz="1800" dirty="0"/>
          </a:p>
          <a:p>
            <a:r>
              <a:rPr lang="en-US" sz="1800" dirty="0"/>
              <a:t>View the fatal car accidents details table in </a:t>
            </a:r>
            <a:r>
              <a:rPr lang="en-US" sz="1800" dirty="0" err="1"/>
              <a:t>Jupyter</a:t>
            </a:r>
            <a:r>
              <a:rPr lang="en-US" sz="1800" dirty="0"/>
              <a:t> Notebook for additional information</a:t>
            </a:r>
          </a:p>
        </p:txBody>
      </p:sp>
      <p:pic>
        <p:nvPicPr>
          <p:cNvPr id="8" name="Content Placeholder 4">
            <a:extLst>
              <a:ext uri="{FF2B5EF4-FFF2-40B4-BE49-F238E27FC236}">
                <a16:creationId xmlns:a16="http://schemas.microsoft.com/office/drawing/2014/main" id="{5E231A3D-33DC-438B-8173-D6AD04807E27}"/>
              </a:ext>
            </a:extLst>
          </p:cNvPr>
          <p:cNvPicPr>
            <a:picLocks noChangeAspect="1"/>
          </p:cNvPicPr>
          <p:nvPr/>
        </p:nvPicPr>
        <p:blipFill rotWithShape="1">
          <a:blip r:embed="rId3">
            <a:extLst>
              <a:ext uri="{28A0092B-C50C-407E-A947-70E740481C1C}">
                <a14:useLocalDpi xmlns:a14="http://schemas.microsoft.com/office/drawing/2010/main" val="0"/>
              </a:ext>
            </a:extLst>
          </a:blip>
          <a:srcRect l="16212" r="21838"/>
          <a:stretch/>
        </p:blipFill>
        <p:spPr>
          <a:xfrm>
            <a:off x="4639056" y="10"/>
            <a:ext cx="7552944" cy="6857990"/>
          </a:xfrm>
          <a:prstGeom prst="rect">
            <a:avLst/>
          </a:prstGeom>
          <a:effectLst/>
        </p:spPr>
      </p:pic>
    </p:spTree>
    <p:extLst>
      <p:ext uri="{BB962C8B-B14F-4D97-AF65-F5344CB8AC3E}">
        <p14:creationId xmlns:p14="http://schemas.microsoft.com/office/powerpoint/2010/main" val="3000955757"/>
      </p:ext>
    </p:extLst>
  </p:cSld>
  <p:clrMapOvr>
    <a:overrideClrMapping bg1="lt1" tx1="dk1" bg2="lt2" tx2="dk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96882" y="280374"/>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0072910-CA09-4D10-B048-CB774FD44203}"/>
              </a:ext>
            </a:extLst>
          </p:cNvPr>
          <p:cNvSpPr>
            <a:spLocks noGrp="1"/>
          </p:cNvSpPr>
          <p:nvPr>
            <p:ph type="title"/>
          </p:nvPr>
        </p:nvSpPr>
        <p:spPr>
          <a:xfrm>
            <a:off x="546351" y="433545"/>
            <a:ext cx="11139854" cy="930447"/>
          </a:xfrm>
        </p:spPr>
        <p:txBody>
          <a:bodyPr vert="horz" lIns="91440" tIns="45720" rIns="91440" bIns="45720" rtlCol="0" anchor="b">
            <a:normAutofit/>
          </a:bodyPr>
          <a:lstStyle/>
          <a:p>
            <a:pPr algn="ctr"/>
            <a:r>
              <a:rPr lang="en-US" sz="5400" dirty="0">
                <a:solidFill>
                  <a:srgbClr val="FFFFFF"/>
                </a:solidFill>
              </a:rPr>
              <a:t>Analysis (1) – Speed Camera Violations </a:t>
            </a:r>
          </a:p>
        </p:txBody>
      </p:sp>
      <p:cxnSp>
        <p:nvCxnSpPr>
          <p:cNvPr id="13" name="Straight Connector 12">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30078" y="1522292"/>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6" name="Content Placeholder 5" descr="A screenshot of a cell phone&#10;&#10;Description automatically generated">
            <a:extLst>
              <a:ext uri="{FF2B5EF4-FFF2-40B4-BE49-F238E27FC236}">
                <a16:creationId xmlns:a16="http://schemas.microsoft.com/office/drawing/2014/main" id="{E33FE983-DBD1-44D1-8F5F-B69BAF14A87E}"/>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379758" y="3045612"/>
            <a:ext cx="5455917" cy="3150792"/>
          </a:xfrm>
          <a:prstGeom prst="rect">
            <a:avLst/>
          </a:prstGeom>
        </p:spPr>
      </p:pic>
      <p:cxnSp>
        <p:nvCxnSpPr>
          <p:cNvPr id="15" name="Straight Connector 14">
            <a:extLst>
              <a:ext uri="{FF2B5EF4-FFF2-40B4-BE49-F238E27FC236}">
                <a16:creationId xmlns:a16="http://schemas.microsoft.com/office/drawing/2014/main" id="{DB146403-F3D6-484B-B2ED-97F9565D037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116278" y="2596836"/>
            <a:ext cx="0" cy="36576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pic>
        <p:nvPicPr>
          <p:cNvPr id="5" name="Content Placeholder 4" descr="A picture containing text&#10;&#10;Description automatically generated">
            <a:extLst>
              <a:ext uri="{FF2B5EF4-FFF2-40B4-BE49-F238E27FC236}">
                <a16:creationId xmlns:a16="http://schemas.microsoft.com/office/drawing/2014/main" id="{28CB30DF-58FE-4915-91A6-CBD85124289C}"/>
              </a:ext>
            </a:extLst>
          </p:cNvPr>
          <p:cNvPicPr>
            <a:picLocks noGrp="1" noChangeAspect="1"/>
          </p:cNvPicPr>
          <p:nvPr>
            <p:ph sz="half" idx="1"/>
          </p:nvPr>
        </p:nvPicPr>
        <p:blipFill>
          <a:blip r:embed="rId4">
            <a:extLst>
              <a:ext uri="{28A0092B-C50C-407E-A947-70E740481C1C}">
                <a14:useLocalDpi xmlns:a14="http://schemas.microsoft.com/office/drawing/2010/main" val="0"/>
              </a:ext>
            </a:extLst>
          </a:blip>
          <a:stretch>
            <a:fillRect/>
          </a:stretch>
        </p:blipFill>
        <p:spPr>
          <a:xfrm>
            <a:off x="356325" y="3045612"/>
            <a:ext cx="5455917" cy="3014394"/>
          </a:xfrm>
          <a:prstGeom prst="rect">
            <a:avLst/>
          </a:prstGeom>
        </p:spPr>
      </p:pic>
    </p:spTree>
    <p:extLst>
      <p:ext uri="{BB962C8B-B14F-4D97-AF65-F5344CB8AC3E}">
        <p14:creationId xmlns:p14="http://schemas.microsoft.com/office/powerpoint/2010/main" val="220762735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10.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1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1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1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1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6.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7.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8.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9.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1</TotalTime>
  <Words>418</Words>
  <Application>Microsoft Office PowerPoint</Application>
  <PresentationFormat>Widescreen</PresentationFormat>
  <Paragraphs>49</Paragraphs>
  <Slides>16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Calibri Light</vt:lpstr>
      <vt:lpstr>Office Theme</vt:lpstr>
      <vt:lpstr>Chicago Traffic Cams &amp; Accidents</vt:lpstr>
      <vt:lpstr>Project Motivation &amp; Overview</vt:lpstr>
      <vt:lpstr>Chicago Traffic Data Source</vt:lpstr>
      <vt:lpstr>Data Cleanup &amp; Exploration</vt:lpstr>
      <vt:lpstr>PowerPoint Presentation</vt:lpstr>
      <vt:lpstr>Analysis (1) – Car Accident Observations</vt:lpstr>
      <vt:lpstr>Analysis (1) – Total Car Accidents Heatmap</vt:lpstr>
      <vt:lpstr>Analysis (1) – Fatal Car Accidents Heatmap</vt:lpstr>
      <vt:lpstr>Analysis (1) – Speed Camera Violations </vt:lpstr>
      <vt:lpstr>Analysis (2) – Top 20 Most Active Speed Cameras</vt:lpstr>
      <vt:lpstr>Analysis (3) – Rideshare Rides per Year</vt:lpstr>
      <vt:lpstr>Analysis</vt:lpstr>
      <vt:lpstr>PowerPoint Presentation</vt:lpstr>
      <vt:lpstr>Analysis (3) – Pearson Correlation Test</vt:lpstr>
      <vt:lpstr>Discussion of Findings</vt:lpstr>
      <vt:lpstr>Post Mortem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Chicago Traffic Cams &amp; Accidents</dc:title>
  <dc:creator>Peifer, Griffin (10110)</dc:creator>
  <cp:lastModifiedBy>Peifer, Griffin (10110)</cp:lastModifiedBy>
  <cp:revision>1</cp:revision>
  <dcterms:created xsi:type="dcterms:W3CDTF">2019-07-03T01:12:31Z</dcterms:created>
  <dcterms:modified xsi:type="dcterms:W3CDTF">2019-07-03T01:14:23Z</dcterms:modified>
</cp:coreProperties>
</file>